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8" r:id="rId4"/>
    <p:sldId id="269" r:id="rId5"/>
    <p:sldId id="266" r:id="rId6"/>
    <p:sldId id="267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5" r:id="rId15"/>
    <p:sldId id="278" r:id="rId16"/>
    <p:sldId id="291" r:id="rId17"/>
    <p:sldId id="279" r:id="rId18"/>
    <p:sldId id="257" r:id="rId19"/>
    <p:sldId id="263" r:id="rId20"/>
    <p:sldId id="288" r:id="rId21"/>
    <p:sldId id="280" r:id="rId22"/>
    <p:sldId id="289" r:id="rId23"/>
    <p:sldId id="258" r:id="rId24"/>
    <p:sldId id="293" r:id="rId25"/>
    <p:sldId id="298" r:id="rId26"/>
    <p:sldId id="305" r:id="rId27"/>
    <p:sldId id="304" r:id="rId28"/>
    <p:sldId id="292" r:id="rId29"/>
    <p:sldId id="286" r:id="rId30"/>
    <p:sldId id="303" r:id="rId31"/>
    <p:sldId id="287" r:id="rId32"/>
    <p:sldId id="290" r:id="rId33"/>
    <p:sldId id="297" r:id="rId34"/>
    <p:sldId id="282" r:id="rId35"/>
    <p:sldId id="311" r:id="rId36"/>
    <p:sldId id="283" r:id="rId37"/>
    <p:sldId id="284" r:id="rId38"/>
    <p:sldId id="259" r:id="rId39"/>
    <p:sldId id="310" r:id="rId40"/>
    <p:sldId id="299" r:id="rId41"/>
    <p:sldId id="300" r:id="rId42"/>
    <p:sldId id="301" r:id="rId43"/>
    <p:sldId id="302" r:id="rId44"/>
    <p:sldId id="306" r:id="rId45"/>
    <p:sldId id="307" r:id="rId46"/>
    <p:sldId id="309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87" d="100"/>
          <a:sy n="87" d="100"/>
        </p:scale>
        <p:origin x="3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7T05:33:05.80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ignorePressure" value="1"/>
    </inkml:brush>
  </inkml:definitions>
  <inkml:traceGroup>
    <inkml:annotationXML>
      <emma:emma xmlns:emma="http://www.w3.org/2003/04/emma" version="1.0">
        <emma:interpretation id="{5121F2A5-796D-47BD-8E38-3153736DEB76}" emma:medium="tactile" emma:mode="ink">
          <msink:context xmlns:msink="http://schemas.microsoft.com/ink/2010/main" type="writingRegion" rotatedBoundingBox="4122,7426 4137,7426 4137,7441 4122,7441"/>
        </emma:interpretation>
      </emma:emma>
    </inkml:annotationXML>
    <inkml:traceGroup>
      <inkml:annotationXML>
        <emma:emma xmlns:emma="http://www.w3.org/2003/04/emma" version="1.0">
          <emma:interpretation id="{BA4268C3-A202-4A9E-BE3E-9A526D3F09FB}" emma:medium="tactile" emma:mode="ink">
            <msink:context xmlns:msink="http://schemas.microsoft.com/ink/2010/main" type="paragraph" rotatedBoundingBox="4122,7426 4137,7426 4137,7441 4122,7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630101-BCA3-4819-851F-619D5491321C}" emma:medium="tactile" emma:mode="ink">
              <msink:context xmlns:msink="http://schemas.microsoft.com/ink/2010/main" type="line" rotatedBoundingBox="4122,7426 4137,7426 4137,7441 4122,7441"/>
            </emma:interpretation>
          </emma:emma>
        </inkml:annotationXML>
        <inkml:traceGroup>
          <inkml:annotationXML>
            <emma:emma xmlns:emma="http://www.w3.org/2003/04/emma" version="1.0">
              <emma:interpretation id="{E5AC8006-5575-40EC-923E-E5DC9287FE75}" emma:medium="tactile" emma:mode="ink">
                <msink:context xmlns:msink="http://schemas.microsoft.com/ink/2010/main" type="inkWord" rotatedBoundingBox="4122,7426 4137,7426 4137,7441 4122,7441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3893 3852</inkml:trace>
          <inkml:trace contextRef="#ctx0" brushRef="#br0" timeOffset="-203">3893 3852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7T05:33:08.85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ignorePressure" value="1"/>
    </inkml:brush>
  </inkml:definitions>
  <inkml:trace contextRef="#ctx0" brushRef="#br0">4221 3934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hbase.apache.org/" TargetMode="External"/><Relationship Id="rId2" Type="http://schemas.openxmlformats.org/officeDocument/2006/relationships/hyperlink" Target="https://www-01.ibm.com/software/data/infosphere/hadoop/hbas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6676" y="1457244"/>
            <a:ext cx="4154905" cy="1315453"/>
          </a:xfrm>
        </p:spPr>
        <p:txBody>
          <a:bodyPr/>
          <a:lstStyle/>
          <a:p>
            <a:pPr algn="ctr"/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2543" y="3382297"/>
            <a:ext cx="5397909" cy="2674374"/>
          </a:xfrm>
        </p:spPr>
        <p:txBody>
          <a:bodyPr>
            <a:noAutofit/>
          </a:bodyPr>
          <a:lstStyle/>
          <a:p>
            <a:r>
              <a:rPr 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Thejaswini</a:t>
            </a:r>
            <a:r>
              <a:rPr 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Vootkuri</a:t>
            </a:r>
            <a:endParaRPr lang="en-US" sz="28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Showrya</a:t>
            </a:r>
            <a:r>
              <a:rPr 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Chakra </a:t>
            </a:r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Kollu</a:t>
            </a:r>
            <a:endParaRPr lang="en-US" sz="28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Sandeep Kollipara</a:t>
            </a:r>
          </a:p>
          <a:p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Gyaneshwar</a:t>
            </a:r>
            <a:r>
              <a:rPr 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Malba</a:t>
            </a:r>
            <a:endParaRPr lang="en-US" sz="28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8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Slave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processing data that is stored on data nodes and deployed on each machine.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storage for the files being processed.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Serving read and write requests for the clients.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8964" y="0"/>
            <a:ext cx="438582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HDFS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0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796413"/>
            <a:ext cx="8761413" cy="1042219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5620"/>
            <a:ext cx="7532635" cy="42371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77" y="2335759"/>
            <a:ext cx="6499123" cy="4532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28964" y="0"/>
            <a:ext cx="416589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endParaRPr lang="en-US" sz="1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5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way of data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0810" y="265470"/>
            <a:ext cx="99444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70674"/>
            <a:ext cx="9896392" cy="3680430"/>
          </a:xfrm>
        </p:spPr>
      </p:pic>
    </p:spTree>
    <p:extLst>
      <p:ext uri="{BB962C8B-B14F-4D97-AF65-F5344CB8AC3E}">
        <p14:creationId xmlns:p14="http://schemas.microsoft.com/office/powerpoint/2010/main" val="106465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Reduce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159" y="2484783"/>
            <a:ext cx="10014078" cy="4114800"/>
          </a:xfrm>
        </p:spPr>
      </p:pic>
      <p:sp>
        <p:nvSpPr>
          <p:cNvPr id="4" name="TextBox 3"/>
          <p:cNvSpPr txBox="1"/>
          <p:nvPr/>
        </p:nvSpPr>
        <p:spPr>
          <a:xfrm>
            <a:off x="10420810" y="265470"/>
            <a:ext cx="99444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1752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826" y="2295217"/>
            <a:ext cx="8111613" cy="4562783"/>
          </a:xfrm>
        </p:spPr>
      </p:pic>
      <p:sp>
        <p:nvSpPr>
          <p:cNvPr id="5" name="TextBox 4"/>
          <p:cNvSpPr txBox="1"/>
          <p:nvPr/>
        </p:nvSpPr>
        <p:spPr>
          <a:xfrm>
            <a:off x="10528964" y="0"/>
            <a:ext cx="416589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55673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&amp; 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160" y="2741151"/>
            <a:ext cx="10692917" cy="1240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They ease the complexity of writing complex java MapReduce programs.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305" y="9694"/>
            <a:ext cx="416589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258" y="9694"/>
            <a:ext cx="416589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  <a:endParaRPr lang="en-US" sz="1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hbas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78" y="2551470"/>
            <a:ext cx="8142776" cy="43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2414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2007, Mike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Cafarella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released a code for open source BIG TABLE implementation that he called HBASE.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available under the Apache Software License, version 2.0.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Image result for history of h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04" y="3926368"/>
            <a:ext cx="5860026" cy="27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83997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HBASE??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986958"/>
            <a:ext cx="8825659" cy="34163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Column-oriented key-value data store.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top of HDFS.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15" y="3765756"/>
            <a:ext cx="5297786" cy="3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091" y="2448232"/>
            <a:ext cx="9606115" cy="841149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stored and retrieved in columns and hence it can read only relevant data.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://www.netwoven.com/wp-content/uploads/2013/10/hbase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29" y="3215641"/>
            <a:ext cx="5683506" cy="35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07084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483997" y="2673677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2117" y="266179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720517" y="2732717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/>
            <p:spPr/>
          </p:pic>
        </mc:Fallback>
      </mc:AlternateContent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58530" y="2014310"/>
            <a:ext cx="8868696" cy="4662714"/>
          </a:xfrm>
        </p:spPr>
      </p:pic>
    </p:spTree>
    <p:extLst>
      <p:ext uri="{BB962C8B-B14F-4D97-AF65-F5344CB8AC3E}">
        <p14:creationId xmlns:p14="http://schemas.microsoft.com/office/powerpoint/2010/main" val="423930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638" y="2497393"/>
            <a:ext cx="10948556" cy="41787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Column-oriented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aggregate calculation of single column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compression(as stores similar data together)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DISADVANTAGES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Inserting/Updating of single new record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 of single record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77071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data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retrieve the value associated with key</a:t>
            </a:r>
          </a:p>
        </p:txBody>
      </p:sp>
      <p:pic>
        <p:nvPicPr>
          <p:cNvPr id="3074" name="Picture 2" descr="http://ptgmedia.pearsoncmg.com/images/art_haines_hbases1_1/elementLinks/haines_hbase_1_1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3451123"/>
            <a:ext cx="8259096" cy="34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59844" y="-68826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48222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761413" cy="39939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data store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:                               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fast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scalable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distribute horizontally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data structures cannot be easily modeled as key value pairs.</a:t>
            </a:r>
          </a:p>
        </p:txBody>
      </p:sp>
    </p:spTree>
    <p:extLst>
      <p:ext uri="{BB962C8B-B14F-4D97-AF65-F5344CB8AC3E}">
        <p14:creationId xmlns:p14="http://schemas.microsoft.com/office/powerpoint/2010/main" val="17077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37048"/>
            <a:ext cx="8761413" cy="1966452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database?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908300"/>
            <a:ext cx="8825659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support SQL scripting.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database.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Written in Java employing similarity with MapReduce application.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17720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DATA MODEL: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qualifier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2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base data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17" y="2484973"/>
            <a:ext cx="9634568" cy="42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418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HBase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is linearly scalable.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automatic failure support.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integrates with Hadoop, both as a source and a destination.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easy java API for client.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data replication across clusters.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85858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Run Modes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7354" y="275590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can run in 2 modes: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HBase.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Distributed: 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Pseudo-distributed mode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Fully-distributed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401030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Master-Slave relationship.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cluster has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master node called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HMaster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region servers called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HRegionServer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region server has multiple regions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HRegions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78941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2054" name="Picture 6" descr="http://www.stratapps.net/images/HBase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" y="2308103"/>
            <a:ext cx="6095999" cy="4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stratapps.net/images/HBaseLogical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84" y="2343271"/>
            <a:ext cx="5945865" cy="438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86536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568" y="806245"/>
            <a:ext cx="9011799" cy="874387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Data Warehouse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292" y="2324712"/>
            <a:ext cx="7669160" cy="4174410"/>
          </a:xfrm>
        </p:spPr>
      </p:pic>
    </p:spTree>
    <p:extLst>
      <p:ext uri="{BB962C8B-B14F-4D97-AF65-F5344CB8AC3E}">
        <p14:creationId xmlns:p14="http://schemas.microsoft.com/office/powerpoint/2010/main" val="312779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Table</a:t>
            </a:r>
          </a:p>
          <a:p>
            <a:pPr marL="0" indent="0">
              <a:buNone/>
            </a:pP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214862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93" y="3441700"/>
            <a:ext cx="11395588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is distributed, replicated and automatically sharded.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52396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Key value pairs are kept in a sorted order.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This follows from the fact the HBase stores key -&gt; value mappings and that a "row" is nothing more than a grouping of these mappings (identified by the 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rowkey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mentioned above).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NULL in most relational databases, no storage is needed for absent information, there will be just no cell for a column that does not have any value.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 data versioned using time stamp.</a:t>
            </a:r>
          </a:p>
          <a:p>
            <a:pPr marL="0" indent="0"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89703" y="1022554"/>
            <a:ext cx="8726664" cy="658077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IS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414696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sz="4000" b="1" dirty="0"/>
              <a:t>When Should I Use HBase?</a:t>
            </a:r>
          </a:p>
          <a:p>
            <a:endParaRPr lang="en-US" sz="40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3447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uses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143" y="2547257"/>
            <a:ext cx="8184470" cy="347254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Yahoo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32" y="2776622"/>
            <a:ext cx="1675494" cy="16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do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3991827"/>
            <a:ext cx="1556015" cy="97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81" y="2942661"/>
            <a:ext cx="1416710" cy="139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yah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76" y="4857204"/>
            <a:ext cx="1607626" cy="9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netfil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45" y="4727356"/>
            <a:ext cx="1163353" cy="11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212605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Difference between HBase and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334336"/>
              </p:ext>
            </p:extLst>
          </p:nvPr>
        </p:nvGraphicFramePr>
        <p:xfrm>
          <a:off x="940777" y="2533162"/>
          <a:ext cx="10269414" cy="3639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4707">
                  <a:extLst>
                    <a:ext uri="{9D8B030D-6E8A-4147-A177-3AD203B41FA5}">
                      <a16:colId xmlns:a16="http://schemas.microsoft.com/office/drawing/2014/main" val="1839253439"/>
                    </a:ext>
                  </a:extLst>
                </a:gridCol>
                <a:gridCol w="5134707">
                  <a:extLst>
                    <a:ext uri="{9D8B030D-6E8A-4147-A177-3AD203B41FA5}">
                      <a16:colId xmlns:a16="http://schemas.microsoft.com/office/drawing/2014/main" val="18052116"/>
                    </a:ext>
                  </a:extLst>
                </a:gridCol>
              </a:tblGrid>
              <a:tr h="471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HBase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Relational</a:t>
                      </a:r>
                      <a:r>
                        <a:rPr lang="en-US" baseline="0" dirty="0"/>
                        <a:t> Database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34229"/>
                  </a:ext>
                </a:extLst>
              </a:tr>
              <a:tr h="471010">
                <a:tc>
                  <a:txBody>
                    <a:bodyPr/>
                    <a:lstStyle/>
                    <a:p>
                      <a:r>
                        <a:rPr lang="en-US" dirty="0"/>
                        <a:t>It is schema-less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a schema based database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32603"/>
                  </a:ext>
                </a:extLst>
              </a:tr>
              <a:tr h="471010">
                <a:tc>
                  <a:txBody>
                    <a:bodyPr/>
                    <a:lstStyle/>
                    <a:p>
                      <a:r>
                        <a:rPr lang="en-US" dirty="0"/>
                        <a:t>It is a column-oriented data store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</a:t>
                      </a:r>
                      <a:r>
                        <a:rPr lang="en-US" baseline="0" dirty="0"/>
                        <a:t> both row &amp; column </a:t>
                      </a:r>
                      <a:r>
                        <a:rPr lang="en-US" dirty="0"/>
                        <a:t>oriented data store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672846"/>
                  </a:ext>
                </a:extLst>
              </a:tr>
              <a:tr h="471010">
                <a:tc>
                  <a:txBody>
                    <a:bodyPr/>
                    <a:lstStyle/>
                    <a:p>
                      <a:r>
                        <a:rPr lang="en-US" dirty="0"/>
                        <a:t>It is used to store de-normalized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used to store normalized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01779"/>
                  </a:ext>
                </a:extLst>
              </a:tr>
              <a:tr h="471010">
                <a:tc>
                  <a:txBody>
                    <a:bodyPr/>
                    <a:lstStyle/>
                    <a:p>
                      <a:r>
                        <a:rPr lang="en-US" dirty="0"/>
                        <a:t>It contains sparsely populated 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contains thin tables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349599"/>
                  </a:ext>
                </a:extLst>
              </a:tr>
              <a:tr h="812977">
                <a:tc>
                  <a:txBody>
                    <a:bodyPr/>
                    <a:lstStyle/>
                    <a:p>
                      <a:r>
                        <a:rPr lang="en-US" dirty="0"/>
                        <a:t>Automated partitioning is done in HBase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 is no such provision or built-in support for partitioning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26193"/>
                  </a:ext>
                </a:extLst>
              </a:tr>
              <a:tr h="471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96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compression, the data occupies less space on disk.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process of reading data has to take place on smaller, compressed data size. 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increased performance of reads. 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699395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Compession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</a:p>
        </p:txBody>
      </p:sp>
      <p:pic>
        <p:nvPicPr>
          <p:cNvPr id="4" name="Picture 2" descr="https://media.licdn.com/mpr/mpr/shrinknp_800_800/AAEAAQAAAAAAAAP0AAAAJDE5NTUxYWJmLTZhOTAtNDM5ZC04NDkwLWFjZWM2NjkxNzU5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675" y="3793560"/>
            <a:ext cx="6249272" cy="29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154954" y="2320413"/>
            <a:ext cx="9149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LZO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GZIP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29813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7939885" cy="18996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needed.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on top of Hadoop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shell.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16291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ACID complaint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tolerance</a:t>
            </a:r>
          </a:p>
        </p:txBody>
      </p:sp>
    </p:spTree>
    <p:extLst>
      <p:ext uri="{BB962C8B-B14F-4D97-AF65-F5344CB8AC3E}">
        <p14:creationId xmlns:p14="http://schemas.microsoft.com/office/powerpoint/2010/main" val="73106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361" y="580103"/>
            <a:ext cx="9134167" cy="151416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The Data Is Beyond The Size That A Traditional Data Warehouse Can Handle??</a:t>
            </a:r>
          </a:p>
        </p:txBody>
      </p:sp>
      <p:pic>
        <p:nvPicPr>
          <p:cNvPr id="1026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07" y="2389148"/>
            <a:ext cx="6705825" cy="433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 using </a:t>
            </a:r>
            <a:r>
              <a:rPr lang="en-US" dirty="0" err="1"/>
              <a:t>Hbase</a:t>
            </a:r>
            <a:r>
              <a:rPr lang="en-US" dirty="0"/>
              <a:t>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220041"/>
            <a:ext cx="10417614" cy="4441314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Syntax: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‘&lt;table name&gt;’, ‘&lt;colfamily1&gt;’, ‘&lt;colfamily2&gt;’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Example: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(main):002:0&gt; create '</a:t>
            </a:r>
            <a:r>
              <a:rPr lang="en-US" altLang="en-US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</a:t>
            </a: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'personal data', ’professional data’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0 row(s) in 1.1300 seconds =&gt; </a:t>
            </a:r>
            <a:r>
              <a:rPr lang="en-US" altLang="en-US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::Table - </a:t>
            </a:r>
            <a:r>
              <a:rPr lang="en-US" altLang="en-US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data: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Syntax: </a:t>
            </a: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’&lt;table name&gt;’,’row1’,’&lt;</a:t>
            </a:r>
            <a:r>
              <a:rPr lang="en-US" altLang="en-US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colfamily:colname</a:t>
            </a:r>
            <a:r>
              <a:rPr lang="en-US" altLang="en-US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&gt;’,’&lt;value&gt;’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(main):005:0&gt; put 'emp','1','personal 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data:name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raju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row(s) in 0.6600 seconds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(main):006:0&gt; put 'emp','1','personal 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data:city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hyderabad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row(s) in 0.0410 seconds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(main):007:0&gt; put 'emp','1','professional 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data:designation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','manager'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row(s) in 0.0240 seconds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(main):007:0&gt; put 'emp','1','professional data:salary','50000'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row(s) in 0.0240 seconds</a:t>
            </a: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4236112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011601" cy="374813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data: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Syntax: 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‘table </a:t>
            </a:r>
            <a:r>
              <a:rPr lang="en-US" altLang="en-US" sz="24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name’,’row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’,'Column </a:t>
            </a:r>
            <a:r>
              <a:rPr lang="en-US" altLang="en-US" sz="24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family:column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name',’new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value’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(main):002:0&gt; put 'emp','row1','personal:city','Delhi' 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row(s) in 0.0400 seconds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2336935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522878" cy="4161095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data: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Syntax: 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’&lt;table name&gt;’,’row1’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(main):012:0&gt; get '</a:t>
            </a: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'1'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		 CELL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personal : city timestamp = 1417521848375, value = </a:t>
            </a: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hyderabad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: name timestamp = 1417521785385, value = </a:t>
            </a: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ramu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professional: designation timestamp = 1417521885277, value = manager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professional: salary timestamp = 1417521903862, value = 50000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row(s) in 0.0270 seconds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81271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4954" y="2726347"/>
            <a:ext cx="10427446" cy="374813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data: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Syntax: </a:t>
            </a:r>
            <a:r>
              <a:rPr lang="en-US" alt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‘&lt;table name&gt;’, ‘&lt;row&gt;’, ‘&lt;column name &gt;’, ‘&lt;time stamp&gt;’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rgbClr val="3131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(main):006:0&gt; delete '</a:t>
            </a: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'1', 'personal </a:t>
            </a:r>
            <a:r>
              <a:rPr lang="en-US" altLang="en-US" sz="2000" dirty="0" err="1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data:city</a:t>
            </a: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1417521848375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row(s) in 0.0060 seconds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185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using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935" y="2261420"/>
            <a:ext cx="11533239" cy="4434348"/>
          </a:xfrm>
        </p:spPr>
        <p:txBody>
          <a:bodyPr>
            <a:normAutofit/>
          </a:bodyPr>
          <a:lstStyle/>
          <a:p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table or replaces the existing table schema with specified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Example:</a:t>
            </a: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curl -vi -X POST \ -H "Accept: text/xml" \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-H "Content-Type: text/xml" \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-d '&lt;?xml version="1.0" encoding="UTF-8"?&gt;&lt;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TableSchema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name="users"&gt;&lt;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ColumnSchema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name="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	/&gt;&lt;/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TableSchema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&gt;' \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"http://example.com:20550/users/schema"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GET: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Example: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curl -vi -X GET \ -H "Accept: text/xml" \ "http://example.com:20550/users/row1"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3417000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956618"/>
            <a:ext cx="10677834" cy="4989872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Example: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curl -vi -X PUT \ -H "Accept: text/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\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-H "Content-Type: text/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\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-d '{"Row":[{"key":"cm93NQo=", "Cell": [{"column":"Y2Y6ZQo=", "$":"dmFsdWU1Cg=="}]}]}'' \ 	"example.com:20550/users/</a:t>
            </a:r>
            <a:r>
              <a:rPr lang="en-US" alt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fakerow</a:t>
            </a:r>
            <a:r>
              <a:rPr lang="en-US" alt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Delete: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the table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Example: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-vi -X DELETE \ 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-H "Accept: text/xml“ \ 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"http://example.com:20550/users/schema"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9844" y="-78658"/>
            <a:ext cx="416589" cy="126836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curl -vi -X PUT \ -H "Accept: text/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\ -H "Content-Type: text/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\ -d '{"Row":[{"key":"cm93NQo=", "Cell": [{"column":"Y2Y6ZQo=", "$":"dmFsdWU1Cg=="}]}]}'' \ "example.com:20550/users/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fakerow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75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https://www-01.ibm.com/software/data/infosphere/hadoop/hbase/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/>
              </a:rPr>
              <a:t>http://hbase.apache.org/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https://intellipaat.com/tutorial/hbase-tutorial/installation/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25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774" y="2323098"/>
            <a:ext cx="7059561" cy="4534267"/>
          </a:xfrm>
        </p:spPr>
      </p:pic>
    </p:spTree>
    <p:extLst>
      <p:ext uri="{BB962C8B-B14F-4D97-AF65-F5344CB8AC3E}">
        <p14:creationId xmlns:p14="http://schemas.microsoft.com/office/powerpoint/2010/main" val="331299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 V’s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</a:t>
            </a:r>
          </a:p>
        </p:txBody>
      </p:sp>
    </p:spTree>
    <p:extLst>
      <p:ext uri="{BB962C8B-B14F-4D97-AF65-F5344CB8AC3E}">
        <p14:creationId xmlns:p14="http://schemas.microsoft.com/office/powerpoint/2010/main" val="300907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787" y="806520"/>
            <a:ext cx="9267240" cy="943622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Components Of Hadoop Eco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244" y="2453149"/>
            <a:ext cx="7848325" cy="4414683"/>
          </a:xfrm>
        </p:spPr>
      </p:pic>
    </p:spTree>
    <p:extLst>
      <p:ext uri="{BB962C8B-B14F-4D97-AF65-F5344CB8AC3E}">
        <p14:creationId xmlns:p14="http://schemas.microsoft.com/office/powerpoint/2010/main" val="72460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HDFS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342" y="2241754"/>
            <a:ext cx="7953204" cy="4473677"/>
          </a:xfrm>
        </p:spPr>
      </p:pic>
      <p:sp>
        <p:nvSpPr>
          <p:cNvPr id="5" name="TextBox 4"/>
          <p:cNvSpPr txBox="1"/>
          <p:nvPr/>
        </p:nvSpPr>
        <p:spPr>
          <a:xfrm>
            <a:off x="10528964" y="0"/>
            <a:ext cx="438582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HDFS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0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449" y="796686"/>
            <a:ext cx="8761413" cy="1179597"/>
          </a:xfrm>
        </p:spPr>
        <p:txBody>
          <a:bodyPr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8964" y="0"/>
            <a:ext cx="438582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HDFS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991" y="2385391"/>
            <a:ext cx="7995739" cy="4263887"/>
          </a:xfrm>
        </p:spPr>
      </p:pic>
    </p:spTree>
    <p:extLst>
      <p:ext uri="{BB962C8B-B14F-4D97-AF65-F5344CB8AC3E}">
        <p14:creationId xmlns:p14="http://schemas.microsoft.com/office/powerpoint/2010/main" val="135777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Master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 of data that are present on the data node.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times the data files have been replicated.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data nodes constitute a name node.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of a name node and space utilization.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8964" y="0"/>
            <a:ext cx="438582" cy="16709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HDFS</a:t>
            </a:r>
            <a:endParaRPr lang="en-US" sz="1400" b="1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49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2192</TotalTime>
  <Words>738</Words>
  <Application>Microsoft Office PowerPoint</Application>
  <PresentationFormat>Widescreen</PresentationFormat>
  <Paragraphs>271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Century Gothic</vt:lpstr>
      <vt:lpstr>Courier New</vt:lpstr>
      <vt:lpstr>Times New Roman</vt:lpstr>
      <vt:lpstr>Wingdings</vt:lpstr>
      <vt:lpstr>Wingdings 3</vt:lpstr>
      <vt:lpstr>Ion Boardroom</vt:lpstr>
      <vt:lpstr>HBASE</vt:lpstr>
      <vt:lpstr>PowerPoint Presentation</vt:lpstr>
      <vt:lpstr>Traditional Data Warehouse </vt:lpstr>
      <vt:lpstr>What If The Data Is Beyond The Size That A Traditional Data Warehouse Can Handle??</vt:lpstr>
      <vt:lpstr>The Four V’s Of Big Data</vt:lpstr>
      <vt:lpstr>Major Components Of Hadoop Eco system</vt:lpstr>
      <vt:lpstr>Principle of HDFS</vt:lpstr>
      <vt:lpstr>HDFS</vt:lpstr>
      <vt:lpstr>Contents Of Master Node</vt:lpstr>
      <vt:lpstr>Contents Of Slave Node</vt:lpstr>
      <vt:lpstr>Working</vt:lpstr>
      <vt:lpstr>Traditional way of data processing</vt:lpstr>
      <vt:lpstr>Map Reduce</vt:lpstr>
      <vt:lpstr>YARN</vt:lpstr>
      <vt:lpstr>PIG &amp; HIVE</vt:lpstr>
      <vt:lpstr>PowerPoint Presentation</vt:lpstr>
      <vt:lpstr>HISTORY</vt:lpstr>
      <vt:lpstr>What is HBASE??</vt:lpstr>
      <vt:lpstr>Column Oriented</vt:lpstr>
      <vt:lpstr>Advantages and Disadvantages</vt:lpstr>
      <vt:lpstr>Key value data store</vt:lpstr>
      <vt:lpstr>Advantages and Disadvantages</vt:lpstr>
      <vt:lpstr>Type of database? </vt:lpstr>
      <vt:lpstr>HBASE DATA MODEL:</vt:lpstr>
      <vt:lpstr>PowerPoint Presentation</vt:lpstr>
      <vt:lpstr>Features Of HBase Database</vt:lpstr>
      <vt:lpstr> HBase Run Modes  </vt:lpstr>
      <vt:lpstr>HBase Architecture</vt:lpstr>
      <vt:lpstr>Hbase Architecture</vt:lpstr>
      <vt:lpstr>PowerPoint Presentation</vt:lpstr>
      <vt:lpstr>PowerPoint Presentation</vt:lpstr>
      <vt:lpstr>HBASE IS </vt:lpstr>
      <vt:lpstr>PowerPoint Presentation</vt:lpstr>
      <vt:lpstr>Who uses Hbase</vt:lpstr>
      <vt:lpstr>Difference between HBase and RDBMS</vt:lpstr>
      <vt:lpstr>Compression</vt:lpstr>
      <vt:lpstr>Compession algorithms</vt:lpstr>
      <vt:lpstr> HBase implementation</vt:lpstr>
      <vt:lpstr>Hbase is not ACID complaint DB</vt:lpstr>
      <vt:lpstr>CRUD operations using Hbase shell</vt:lpstr>
      <vt:lpstr>PowerPoint Presentation</vt:lpstr>
      <vt:lpstr>PowerPoint Presentation</vt:lpstr>
      <vt:lpstr>PowerPoint Presentation</vt:lpstr>
      <vt:lpstr>CRUD operations using Restful API</vt:lpstr>
      <vt:lpstr>PowerPoint Presentation</vt:lpstr>
      <vt:lpstr>References</vt:lpstr>
      <vt:lpstr>PowerPoint Presentation</vt:lpstr>
    </vt:vector>
  </TitlesOfParts>
  <Company>Midwestern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HBASE</dc:title>
  <dc:creator>BO119LabStudent</dc:creator>
  <cp:lastModifiedBy>Gyaneshwar Malba</cp:lastModifiedBy>
  <cp:revision>200</cp:revision>
  <dcterms:created xsi:type="dcterms:W3CDTF">2016-10-14T13:14:38Z</dcterms:created>
  <dcterms:modified xsi:type="dcterms:W3CDTF">2016-11-14T21:59:48Z</dcterms:modified>
</cp:coreProperties>
</file>